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D3F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flipV="1">
            <a:off x="9692640" y="640080"/>
            <a:ext cx="1005840" cy="274320"/>
          </a:xfrm>
          <a:prstGeom prst="line">
            <a:avLst/>
          </a:prstGeom>
          <a:noFill/>
          <a:ln w="19050">
            <a:solidFill>
              <a:srgbClr val="97BC62">
                <a:alpha val="4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692640" y="914400"/>
            <a:ext cx="548640" cy="822960"/>
          </a:xfrm>
          <a:prstGeom prst="line">
            <a:avLst/>
          </a:prstGeom>
          <a:noFill/>
          <a:ln w="19050">
            <a:solidFill>
              <a:srgbClr val="97BC62">
                <a:alpha val="4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698480" y="640080"/>
            <a:ext cx="731520" cy="822960"/>
          </a:xfrm>
          <a:prstGeom prst="line">
            <a:avLst/>
          </a:prstGeom>
          <a:noFill/>
          <a:ln w="19050">
            <a:solidFill>
              <a:srgbClr val="97BC62">
                <a:alpha val="4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9326880" y="1737360"/>
            <a:ext cx="914400" cy="182880"/>
          </a:xfrm>
          <a:prstGeom prst="line">
            <a:avLst/>
          </a:prstGeom>
          <a:noFill/>
          <a:ln w="19050">
            <a:solidFill>
              <a:srgbClr val="97BC62">
                <a:alpha val="4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flipV="1">
            <a:off x="10241280" y="640080"/>
            <a:ext cx="457200" cy="1097280"/>
          </a:xfrm>
          <a:prstGeom prst="line">
            <a:avLst/>
          </a:prstGeom>
          <a:noFill/>
          <a:ln w="19050">
            <a:solidFill>
              <a:srgbClr val="97BC62">
                <a:alpha val="4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642348" y="864108"/>
            <a:ext cx="100584" cy="100584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8" name="Shape 6"/>
          <p:cNvSpPr/>
          <p:nvPr/>
        </p:nvSpPr>
        <p:spPr>
          <a:xfrm>
            <a:off x="10648188" y="589788"/>
            <a:ext cx="100584" cy="100584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9" name="Shape 7"/>
          <p:cNvSpPr/>
          <p:nvPr/>
        </p:nvSpPr>
        <p:spPr>
          <a:xfrm>
            <a:off x="10168128" y="1664208"/>
            <a:ext cx="146304" cy="146304"/>
          </a:xfrm>
          <a:prstGeom prst="ellipse">
            <a:avLst/>
          </a:prstGeom>
          <a:solidFill>
            <a:srgbClr val="F9A825"/>
          </a:solidFill>
          <a:ln/>
        </p:spPr>
      </p:sp>
      <p:sp>
        <p:nvSpPr>
          <p:cNvPr id="10" name="Shape 8"/>
          <p:cNvSpPr/>
          <p:nvPr/>
        </p:nvSpPr>
        <p:spPr>
          <a:xfrm>
            <a:off x="11379708" y="1412748"/>
            <a:ext cx="100584" cy="100584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11" name="Shape 9"/>
          <p:cNvSpPr/>
          <p:nvPr/>
        </p:nvSpPr>
        <p:spPr>
          <a:xfrm>
            <a:off x="9276588" y="1869948"/>
            <a:ext cx="100584" cy="100584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12" name="Shape 10"/>
          <p:cNvSpPr/>
          <p:nvPr/>
        </p:nvSpPr>
        <p:spPr>
          <a:xfrm flipV="1">
            <a:off x="822960" y="4626864"/>
            <a:ext cx="804672" cy="219456"/>
          </a:xfrm>
          <a:prstGeom prst="line">
            <a:avLst/>
          </a:prstGeom>
          <a:noFill/>
          <a:ln w="19050">
            <a:solidFill>
              <a:srgbClr val="97BC62">
                <a:alpha val="3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22960" y="4846320"/>
            <a:ext cx="438912" cy="658368"/>
          </a:xfrm>
          <a:prstGeom prst="line">
            <a:avLst/>
          </a:prstGeom>
          <a:noFill/>
          <a:ln w="19050">
            <a:solidFill>
              <a:srgbClr val="97BC62">
                <a:alpha val="3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627632" y="4626864"/>
            <a:ext cx="585216" cy="658368"/>
          </a:xfrm>
          <a:prstGeom prst="line">
            <a:avLst/>
          </a:prstGeom>
          <a:noFill/>
          <a:ln w="19050">
            <a:solidFill>
              <a:srgbClr val="97BC62">
                <a:alpha val="3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 flipV="1">
            <a:off x="530352" y="5504688"/>
            <a:ext cx="731520" cy="146304"/>
          </a:xfrm>
          <a:prstGeom prst="line">
            <a:avLst/>
          </a:prstGeom>
          <a:noFill/>
          <a:ln w="19050">
            <a:solidFill>
              <a:srgbClr val="97BC62">
                <a:alpha val="3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 flipV="1">
            <a:off x="1261872" y="4626864"/>
            <a:ext cx="365760" cy="877824"/>
          </a:xfrm>
          <a:prstGeom prst="line">
            <a:avLst/>
          </a:prstGeom>
          <a:noFill/>
          <a:ln w="19050">
            <a:solidFill>
              <a:srgbClr val="97BC62">
                <a:alpha val="3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82726" y="4806086"/>
            <a:ext cx="80467" cy="80467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18" name="Shape 16"/>
          <p:cNvSpPr/>
          <p:nvPr/>
        </p:nvSpPr>
        <p:spPr>
          <a:xfrm>
            <a:off x="1587398" y="4586630"/>
            <a:ext cx="80467" cy="80467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19" name="Shape 17"/>
          <p:cNvSpPr/>
          <p:nvPr/>
        </p:nvSpPr>
        <p:spPr>
          <a:xfrm>
            <a:off x="1203350" y="5446166"/>
            <a:ext cx="117043" cy="117043"/>
          </a:xfrm>
          <a:prstGeom prst="ellipse">
            <a:avLst/>
          </a:prstGeom>
          <a:solidFill>
            <a:srgbClr val="F9A825"/>
          </a:solidFill>
          <a:ln/>
        </p:spPr>
      </p:sp>
      <p:sp>
        <p:nvSpPr>
          <p:cNvPr id="20" name="Shape 18"/>
          <p:cNvSpPr/>
          <p:nvPr/>
        </p:nvSpPr>
        <p:spPr>
          <a:xfrm>
            <a:off x="2172614" y="5244998"/>
            <a:ext cx="80467" cy="80467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21" name="Shape 19"/>
          <p:cNvSpPr/>
          <p:nvPr/>
        </p:nvSpPr>
        <p:spPr>
          <a:xfrm>
            <a:off x="490118" y="5610758"/>
            <a:ext cx="80467" cy="80467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22" name="Text 20"/>
          <p:cNvSpPr/>
          <p:nvPr/>
        </p:nvSpPr>
        <p:spPr>
          <a:xfrm>
            <a:off x="822960" y="1051560"/>
            <a:ext cx="1097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🌱</a:t>
            </a:r>
            <a:endParaRPr lang="en-US" sz="4400" dirty="0"/>
          </a:p>
        </p:txBody>
      </p:sp>
      <p:sp>
        <p:nvSpPr>
          <p:cNvPr id="23" name="Text 21"/>
          <p:cNvSpPr/>
          <p:nvPr/>
        </p:nvSpPr>
        <p:spPr>
          <a:xfrm>
            <a:off x="822960" y="1965960"/>
            <a:ext cx="9875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Sistema Adaptativo Creativo</a:t>
            </a:r>
            <a:endParaRPr lang="en-US" sz="4400" dirty="0"/>
          </a:p>
        </p:txBody>
      </p:sp>
      <p:sp>
        <p:nvSpPr>
          <p:cNvPr id="24" name="Text 22"/>
          <p:cNvSpPr/>
          <p:nvPr/>
        </p:nvSpPr>
        <p:spPr>
          <a:xfrm>
            <a:off x="822960" y="306324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i="1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Diseño propio con comportamiento emergente</a:t>
            </a:r>
            <a:endParaRPr lang="en-US" sz="2000" dirty="0"/>
          </a:p>
        </p:txBody>
      </p:sp>
      <p:sp>
        <p:nvSpPr>
          <p:cNvPr id="25" name="Shape 23"/>
          <p:cNvSpPr/>
          <p:nvPr/>
        </p:nvSpPr>
        <p:spPr>
          <a:xfrm>
            <a:off x="822960" y="3794760"/>
            <a:ext cx="2926080" cy="0"/>
          </a:xfrm>
          <a:prstGeom prst="line">
            <a:avLst/>
          </a:prstGeom>
          <a:noFill/>
          <a:ln w="25400">
            <a:solidFill>
              <a:srgbClr val="F9A82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22960" y="39776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CFE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Clase Nº 6  ·  Período 2  ·  Regreso de vacaciones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822960" y="6035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FBF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Grado Sexto  ·  Colegio Cooperativo San Antonio de Prado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D3F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flipV="1">
            <a:off x="914400" y="740664"/>
            <a:ext cx="1307592" cy="356616"/>
          </a:xfrm>
          <a:prstGeom prst="line">
            <a:avLst/>
          </a:prstGeom>
          <a:noFill/>
          <a:ln w="19050">
            <a:solidFill>
              <a:srgbClr val="97BC62">
                <a:alpha val="4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" y="1097280"/>
            <a:ext cx="713232" cy="1069848"/>
          </a:xfrm>
          <a:prstGeom prst="line">
            <a:avLst/>
          </a:prstGeom>
          <a:noFill/>
          <a:ln w="19050">
            <a:solidFill>
              <a:srgbClr val="97BC62">
                <a:alpha val="4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221992" y="740664"/>
            <a:ext cx="950976" cy="1069848"/>
          </a:xfrm>
          <a:prstGeom prst="line">
            <a:avLst/>
          </a:prstGeom>
          <a:noFill/>
          <a:ln w="19050">
            <a:solidFill>
              <a:srgbClr val="97BC62">
                <a:alpha val="4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438912" y="2167128"/>
            <a:ext cx="1188720" cy="237744"/>
          </a:xfrm>
          <a:prstGeom prst="line">
            <a:avLst/>
          </a:prstGeom>
          <a:noFill/>
          <a:ln w="19050">
            <a:solidFill>
              <a:srgbClr val="97BC62">
                <a:alpha val="4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flipV="1">
            <a:off x="1627632" y="740664"/>
            <a:ext cx="594360" cy="1426464"/>
          </a:xfrm>
          <a:prstGeom prst="line">
            <a:avLst/>
          </a:prstGeom>
          <a:noFill/>
          <a:ln w="19050">
            <a:solidFill>
              <a:srgbClr val="97BC62">
                <a:alpha val="4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49020" y="1031900"/>
            <a:ext cx="130759" cy="130759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8" name="Shape 6"/>
          <p:cNvSpPr/>
          <p:nvPr/>
        </p:nvSpPr>
        <p:spPr>
          <a:xfrm>
            <a:off x="2156612" y="675284"/>
            <a:ext cx="130759" cy="130759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9" name="Shape 7"/>
          <p:cNvSpPr/>
          <p:nvPr/>
        </p:nvSpPr>
        <p:spPr>
          <a:xfrm>
            <a:off x="1532534" y="2072030"/>
            <a:ext cx="190195" cy="190195"/>
          </a:xfrm>
          <a:prstGeom prst="ellipse">
            <a:avLst/>
          </a:prstGeom>
          <a:solidFill>
            <a:srgbClr val="F9A825"/>
          </a:solidFill>
          <a:ln/>
        </p:spPr>
      </p:sp>
      <p:sp>
        <p:nvSpPr>
          <p:cNvPr id="10" name="Shape 8"/>
          <p:cNvSpPr/>
          <p:nvPr/>
        </p:nvSpPr>
        <p:spPr>
          <a:xfrm>
            <a:off x="3107588" y="1745132"/>
            <a:ext cx="130759" cy="130759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11" name="Shape 9"/>
          <p:cNvSpPr/>
          <p:nvPr/>
        </p:nvSpPr>
        <p:spPr>
          <a:xfrm>
            <a:off x="373532" y="2339492"/>
            <a:ext cx="130759" cy="130759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12" name="Shape 10"/>
          <p:cNvSpPr/>
          <p:nvPr/>
        </p:nvSpPr>
        <p:spPr>
          <a:xfrm flipV="1">
            <a:off x="9692640" y="4297680"/>
            <a:ext cx="1005840" cy="274320"/>
          </a:xfrm>
          <a:prstGeom prst="line">
            <a:avLst/>
          </a:prstGeom>
          <a:noFill/>
          <a:ln w="19050">
            <a:solidFill>
              <a:srgbClr val="97BC62">
                <a:alpha val="4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692640" y="4572000"/>
            <a:ext cx="548640" cy="822960"/>
          </a:xfrm>
          <a:prstGeom prst="line">
            <a:avLst/>
          </a:prstGeom>
          <a:noFill/>
          <a:ln w="19050">
            <a:solidFill>
              <a:srgbClr val="97BC62">
                <a:alpha val="4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698480" y="4297680"/>
            <a:ext cx="731520" cy="822960"/>
          </a:xfrm>
          <a:prstGeom prst="line">
            <a:avLst/>
          </a:prstGeom>
          <a:noFill/>
          <a:ln w="19050">
            <a:solidFill>
              <a:srgbClr val="97BC62">
                <a:alpha val="4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 flipV="1">
            <a:off x="9326880" y="5394960"/>
            <a:ext cx="914400" cy="182880"/>
          </a:xfrm>
          <a:prstGeom prst="line">
            <a:avLst/>
          </a:prstGeom>
          <a:noFill/>
          <a:ln w="19050">
            <a:solidFill>
              <a:srgbClr val="97BC62">
                <a:alpha val="4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 flipV="1">
            <a:off x="10241280" y="4297680"/>
            <a:ext cx="457200" cy="1097280"/>
          </a:xfrm>
          <a:prstGeom prst="line">
            <a:avLst/>
          </a:prstGeom>
          <a:noFill/>
          <a:ln w="19050">
            <a:solidFill>
              <a:srgbClr val="97BC62">
                <a:alpha val="4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642348" y="4521708"/>
            <a:ext cx="100584" cy="100584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18" name="Shape 16"/>
          <p:cNvSpPr/>
          <p:nvPr/>
        </p:nvSpPr>
        <p:spPr>
          <a:xfrm>
            <a:off x="10648188" y="4247388"/>
            <a:ext cx="100584" cy="100584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19" name="Shape 17"/>
          <p:cNvSpPr/>
          <p:nvPr/>
        </p:nvSpPr>
        <p:spPr>
          <a:xfrm>
            <a:off x="10168128" y="5321808"/>
            <a:ext cx="146304" cy="146304"/>
          </a:xfrm>
          <a:prstGeom prst="ellipse">
            <a:avLst/>
          </a:prstGeom>
          <a:solidFill>
            <a:srgbClr val="F9A825"/>
          </a:solidFill>
          <a:ln/>
        </p:spPr>
      </p:sp>
      <p:sp>
        <p:nvSpPr>
          <p:cNvPr id="20" name="Shape 18"/>
          <p:cNvSpPr/>
          <p:nvPr/>
        </p:nvSpPr>
        <p:spPr>
          <a:xfrm>
            <a:off x="11379708" y="5070348"/>
            <a:ext cx="100584" cy="100584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21" name="Shape 19"/>
          <p:cNvSpPr/>
          <p:nvPr/>
        </p:nvSpPr>
        <p:spPr>
          <a:xfrm>
            <a:off x="9276588" y="5527548"/>
            <a:ext cx="100584" cy="100584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22" name="Text 20"/>
          <p:cNvSpPr/>
          <p:nvPr/>
        </p:nvSpPr>
        <p:spPr>
          <a:xfrm>
            <a:off x="0" y="2468880"/>
            <a:ext cx="1218895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Ahora te toca a ti</a:t>
            </a:r>
            <a:endParaRPr lang="en-US" sz="4200" dirty="0"/>
          </a:p>
        </p:txBody>
      </p:sp>
      <p:sp>
        <p:nvSpPr>
          <p:cNvPr id="23" name="Text 21"/>
          <p:cNvSpPr/>
          <p:nvPr/>
        </p:nvSpPr>
        <p:spPr>
          <a:xfrm>
            <a:off x="1371600" y="3429000"/>
            <a:ext cx="9418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800" i="1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Diseña, en pareja, tu propio sistema adaptativo</a:t>
            </a:r>
            <a:endParaRPr lang="en-US" sz="18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800" i="1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 comportamiento emergente en el Cuaderno Creativo.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4251960" y="4663440"/>
            <a:ext cx="3657600" cy="502920"/>
          </a:xfrm>
          <a:prstGeom prst="roundRect">
            <a:avLst>
              <a:gd name="adj" fmla="val 49091"/>
            </a:avLst>
          </a:prstGeom>
          <a:solidFill>
            <a:srgbClr val="F9A825"/>
          </a:solidFill>
          <a:ln/>
        </p:spPr>
      </p:sp>
      <p:sp>
        <p:nvSpPr>
          <p:cNvPr id="25" name="Text 23"/>
          <p:cNvSpPr/>
          <p:nvPr/>
        </p:nvSpPr>
        <p:spPr>
          <a:xfrm>
            <a:off x="4251960" y="466344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Mínimo 2 agentes · reglas simples · retroalimentación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CFE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Desarrollo Creativo · Grado Sexto · Ciclo 6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FE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3291840" cy="384048"/>
          </a:xfrm>
          <a:prstGeom prst="roundRect">
            <a:avLst>
              <a:gd name="adj" fmla="val 50000"/>
            </a:avLst>
          </a:prstGeom>
          <a:solidFill>
            <a:srgbClr val="97BC62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02920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ACTIVIDAD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00584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Tu cuaderno debe tener…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429000" cy="1554480"/>
          </a:xfrm>
          <a:prstGeom prst="roundRect">
            <a:avLst>
              <a:gd name="adj" fmla="val 5882"/>
            </a:avLst>
          </a:prstGeom>
          <a:solidFill>
            <a:srgbClr val="F2F7ED"/>
          </a:solidFill>
          <a:ln/>
        </p:spPr>
      </p:sp>
      <p:sp>
        <p:nvSpPr>
          <p:cNvPr id="6" name="Shape 4"/>
          <p:cNvSpPr/>
          <p:nvPr/>
        </p:nvSpPr>
        <p:spPr>
          <a:xfrm>
            <a:off x="731520" y="2057400"/>
            <a:ext cx="457200" cy="45720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20574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325880" y="1993392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Nombre del sistema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731520" y="2651760"/>
            <a:ext cx="3063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nombre creativo. Ej: “El Bosque que Aprende”.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160520" y="1874520"/>
            <a:ext cx="3429000" cy="1554480"/>
          </a:xfrm>
          <a:prstGeom prst="roundRect">
            <a:avLst>
              <a:gd name="adj" fmla="val 5882"/>
            </a:avLst>
          </a:prstGeom>
          <a:solidFill>
            <a:srgbClr val="F2F7ED"/>
          </a:solidFill>
          <a:ln/>
        </p:spPr>
      </p:sp>
      <p:sp>
        <p:nvSpPr>
          <p:cNvPr id="11" name="Shape 9"/>
          <p:cNvSpPr/>
          <p:nvPr/>
        </p:nvSpPr>
        <p:spPr>
          <a:xfrm>
            <a:off x="4343400" y="2057400"/>
            <a:ext cx="457200" cy="45720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12" name="Text 10"/>
          <p:cNvSpPr/>
          <p:nvPr/>
        </p:nvSpPr>
        <p:spPr>
          <a:xfrm>
            <a:off x="4343400" y="20574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937760" y="1993392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agentes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343400" y="2651760"/>
            <a:ext cx="3063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Mínimo dos. Nombre y función de cada uno.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7772400" y="1874520"/>
            <a:ext cx="3429000" cy="1554480"/>
          </a:xfrm>
          <a:prstGeom prst="roundRect">
            <a:avLst>
              <a:gd name="adj" fmla="val 5882"/>
            </a:avLst>
          </a:prstGeom>
          <a:solidFill>
            <a:srgbClr val="F2F7ED"/>
          </a:solidFill>
          <a:ln/>
        </p:spPr>
      </p:sp>
      <p:sp>
        <p:nvSpPr>
          <p:cNvPr id="16" name="Shape 14"/>
          <p:cNvSpPr/>
          <p:nvPr/>
        </p:nvSpPr>
        <p:spPr>
          <a:xfrm>
            <a:off x="7955280" y="2057400"/>
            <a:ext cx="457200" cy="45720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17" name="Text 15"/>
          <p:cNvSpPr/>
          <p:nvPr/>
        </p:nvSpPr>
        <p:spPr>
          <a:xfrm>
            <a:off x="7955280" y="20574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549640" y="1993392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reglas simples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7955280" y="2651760"/>
            <a:ext cx="3063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hace cada agente, en términos concretos.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48640" y="3611880"/>
            <a:ext cx="3429000" cy="1554480"/>
          </a:xfrm>
          <a:prstGeom prst="roundRect">
            <a:avLst>
              <a:gd name="adj" fmla="val 5882"/>
            </a:avLst>
          </a:prstGeom>
          <a:solidFill>
            <a:srgbClr val="F2F7ED"/>
          </a:solidFill>
          <a:ln/>
        </p:spPr>
      </p:sp>
      <p:sp>
        <p:nvSpPr>
          <p:cNvPr id="21" name="Shape 19"/>
          <p:cNvSpPr/>
          <p:nvPr/>
        </p:nvSpPr>
        <p:spPr>
          <a:xfrm>
            <a:off x="731520" y="3794760"/>
            <a:ext cx="457200" cy="45720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22" name="Text 20"/>
          <p:cNvSpPr/>
          <p:nvPr/>
        </p:nvSpPr>
        <p:spPr>
          <a:xfrm>
            <a:off x="731520" y="37947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325880" y="3730752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Retroalimentación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731520" y="4389120"/>
            <a:ext cx="3063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un agente afecta al otro y al entorno.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160520" y="3611880"/>
            <a:ext cx="3429000" cy="1554480"/>
          </a:xfrm>
          <a:prstGeom prst="roundRect">
            <a:avLst>
              <a:gd name="adj" fmla="val 5882"/>
            </a:avLst>
          </a:prstGeom>
          <a:solidFill>
            <a:srgbClr val="FBEFD1"/>
          </a:solidFill>
          <a:ln/>
        </p:spPr>
      </p:sp>
      <p:sp>
        <p:nvSpPr>
          <p:cNvPr id="26" name="Shape 24"/>
          <p:cNvSpPr/>
          <p:nvPr/>
        </p:nvSpPr>
        <p:spPr>
          <a:xfrm>
            <a:off x="4343400" y="3794760"/>
            <a:ext cx="457200" cy="45720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27" name="Text 25"/>
          <p:cNvSpPr/>
          <p:nvPr/>
        </p:nvSpPr>
        <p:spPr>
          <a:xfrm>
            <a:off x="4343400" y="37947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4937760" y="3730752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Comportamiento emergente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4343400" y="4389120"/>
            <a:ext cx="3063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resultado complejo esperan que surja.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7772400" y="3611880"/>
            <a:ext cx="3429000" cy="1554480"/>
          </a:xfrm>
          <a:prstGeom prst="roundRect">
            <a:avLst>
              <a:gd name="adj" fmla="val 5882"/>
            </a:avLst>
          </a:prstGeom>
          <a:solidFill>
            <a:srgbClr val="F2F7ED"/>
          </a:solidFill>
          <a:ln/>
        </p:spPr>
      </p:sp>
      <p:sp>
        <p:nvSpPr>
          <p:cNvPr id="31" name="Shape 29"/>
          <p:cNvSpPr/>
          <p:nvPr/>
        </p:nvSpPr>
        <p:spPr>
          <a:xfrm>
            <a:off x="7955280" y="3794760"/>
            <a:ext cx="457200" cy="45720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32" name="Text 30"/>
          <p:cNvSpPr/>
          <p:nvPr/>
        </p:nvSpPr>
        <p:spPr>
          <a:xfrm>
            <a:off x="7955280" y="37947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8549640" y="3730752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Dibujo del sistema</a:t>
            </a:r>
            <a:endParaRPr lang="en-US" sz="1350" dirty="0"/>
          </a:p>
        </p:txBody>
      </p:sp>
      <p:sp>
        <p:nvSpPr>
          <p:cNvPr id="34" name="Text 32"/>
          <p:cNvSpPr/>
          <p:nvPr/>
        </p:nvSpPr>
        <p:spPr>
          <a:xfrm>
            <a:off x="7955280" y="4389120"/>
            <a:ext cx="3063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Opcional pero recomendado: agentes e interacciones.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Desarrollo Creativo · Grado Sexto · Ciclo 6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3291840" cy="384048"/>
          </a:xfrm>
          <a:prstGeom prst="roundRect">
            <a:avLst>
              <a:gd name="adj" fmla="val 50000"/>
            </a:avLst>
          </a:prstGeom>
          <a:solidFill>
            <a:srgbClr val="F9A825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02920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INSPIRACIÓN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00584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Ideas de sistemas que puedes diseñar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429000" cy="1554480"/>
          </a:xfrm>
          <a:prstGeom prst="roundRect">
            <a:avLst>
              <a:gd name="adj" fmla="val 5882"/>
            </a:avLst>
          </a:prstGeom>
          <a:solidFill>
            <a:srgbClr val="F2F7ED"/>
          </a:solidFill>
          <a:ln/>
        </p:spPr>
      </p:sp>
      <p:sp>
        <p:nvSpPr>
          <p:cNvPr id="6" name="Shape 4"/>
          <p:cNvSpPr/>
          <p:nvPr/>
        </p:nvSpPr>
        <p:spPr>
          <a:xfrm>
            <a:off x="749808" y="2240280"/>
            <a:ext cx="822960" cy="82296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7" name="Text 5"/>
          <p:cNvSpPr/>
          <p:nvPr/>
        </p:nvSpPr>
        <p:spPr>
          <a:xfrm>
            <a:off x="749808" y="224028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🌳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1737360" y="2130552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ecosistema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1737360" y="2560320"/>
            <a:ext cx="2057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plantas, herbívoros y carnívoros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160520" y="1874520"/>
            <a:ext cx="3429000" cy="1554480"/>
          </a:xfrm>
          <a:prstGeom prst="roundRect">
            <a:avLst>
              <a:gd name="adj" fmla="val 5882"/>
            </a:avLst>
          </a:prstGeom>
          <a:solidFill>
            <a:srgbClr val="F2F7ED"/>
          </a:solidFill>
          <a:ln/>
        </p:spPr>
      </p:sp>
      <p:sp>
        <p:nvSpPr>
          <p:cNvPr id="11" name="Shape 9"/>
          <p:cNvSpPr/>
          <p:nvPr/>
        </p:nvSpPr>
        <p:spPr>
          <a:xfrm>
            <a:off x="4361688" y="2240280"/>
            <a:ext cx="822960" cy="82296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12" name="Text 10"/>
          <p:cNvSpPr/>
          <p:nvPr/>
        </p:nvSpPr>
        <p:spPr>
          <a:xfrm>
            <a:off x="4361688" y="224028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🏙️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5349240" y="2130552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ciudad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5349240" y="2560320"/>
            <a:ext cx="2057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habitantes, recursos y contaminación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7772400" y="1874520"/>
            <a:ext cx="3429000" cy="1554480"/>
          </a:xfrm>
          <a:prstGeom prst="roundRect">
            <a:avLst>
              <a:gd name="adj" fmla="val 5882"/>
            </a:avLst>
          </a:prstGeom>
          <a:solidFill>
            <a:srgbClr val="F2F7ED"/>
          </a:solidFill>
          <a:ln/>
        </p:spPr>
      </p:sp>
      <p:sp>
        <p:nvSpPr>
          <p:cNvPr id="16" name="Shape 14"/>
          <p:cNvSpPr/>
          <p:nvPr/>
        </p:nvSpPr>
        <p:spPr>
          <a:xfrm>
            <a:off x="7973568" y="2240280"/>
            <a:ext cx="822960" cy="82296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17" name="Text 15"/>
          <p:cNvSpPr/>
          <p:nvPr/>
        </p:nvSpPr>
        <p:spPr>
          <a:xfrm>
            <a:off x="7973568" y="224028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🛒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8961120" y="2130552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mercado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8961120" y="2560320"/>
            <a:ext cx="2057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vendedores y compradores que ajustan precios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548640" y="3611880"/>
            <a:ext cx="3429000" cy="1554480"/>
          </a:xfrm>
          <a:prstGeom prst="roundRect">
            <a:avLst>
              <a:gd name="adj" fmla="val 5882"/>
            </a:avLst>
          </a:prstGeom>
          <a:solidFill>
            <a:srgbClr val="F2F7ED"/>
          </a:solidFill>
          <a:ln/>
        </p:spPr>
      </p:sp>
      <p:sp>
        <p:nvSpPr>
          <p:cNvPr id="21" name="Shape 19"/>
          <p:cNvSpPr/>
          <p:nvPr/>
        </p:nvSpPr>
        <p:spPr>
          <a:xfrm>
            <a:off x="749808" y="3977640"/>
            <a:ext cx="822960" cy="82296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22" name="Text 20"/>
          <p:cNvSpPr/>
          <p:nvPr/>
        </p:nvSpPr>
        <p:spPr>
          <a:xfrm>
            <a:off x="749808" y="39776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📶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1737360" y="3867912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red social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1737360" y="4297680"/>
            <a:ext cx="2057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personas que comparten o ignoran información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60520" y="3611880"/>
            <a:ext cx="3429000" cy="1554480"/>
          </a:xfrm>
          <a:prstGeom prst="roundRect">
            <a:avLst>
              <a:gd name="adj" fmla="val 5882"/>
            </a:avLst>
          </a:prstGeom>
          <a:solidFill>
            <a:srgbClr val="F2F7ED"/>
          </a:solidFill>
          <a:ln/>
        </p:spPr>
      </p:sp>
      <p:sp>
        <p:nvSpPr>
          <p:cNvPr id="26" name="Shape 24"/>
          <p:cNvSpPr/>
          <p:nvPr/>
        </p:nvSpPr>
        <p:spPr>
          <a:xfrm>
            <a:off x="4361688" y="3977640"/>
            <a:ext cx="822960" cy="82296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27" name="Text 25"/>
          <p:cNvSpPr/>
          <p:nvPr/>
        </p:nvSpPr>
        <p:spPr>
          <a:xfrm>
            <a:off x="4361688" y="39776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🦋</a:t>
            </a:r>
            <a:endParaRPr lang="en-US" sz="2800" dirty="0"/>
          </a:p>
        </p:txBody>
      </p:sp>
      <p:sp>
        <p:nvSpPr>
          <p:cNvPr id="28" name="Text 26"/>
          <p:cNvSpPr/>
          <p:nvPr/>
        </p:nvSpPr>
        <p:spPr>
          <a:xfrm>
            <a:off x="5349240" y="3867912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Animales migratorios</a:t>
            </a:r>
            <a:endParaRPr lang="en-US" sz="1450" dirty="0"/>
          </a:p>
        </p:txBody>
      </p:sp>
      <p:sp>
        <p:nvSpPr>
          <p:cNvPr id="29" name="Text 27"/>
          <p:cNvSpPr/>
          <p:nvPr/>
        </p:nvSpPr>
        <p:spPr>
          <a:xfrm>
            <a:off x="5349240" y="4297680"/>
            <a:ext cx="2057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se adaptan al clima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7772400" y="3611880"/>
            <a:ext cx="3429000" cy="1554480"/>
          </a:xfrm>
          <a:prstGeom prst="roundRect">
            <a:avLst>
              <a:gd name="adj" fmla="val 5882"/>
            </a:avLst>
          </a:prstGeom>
          <a:solidFill>
            <a:srgbClr val="F2F7ED"/>
          </a:solidFill>
          <a:ln/>
        </p:spPr>
      </p:sp>
      <p:sp>
        <p:nvSpPr>
          <p:cNvPr id="31" name="Shape 29"/>
          <p:cNvSpPr/>
          <p:nvPr/>
        </p:nvSpPr>
        <p:spPr>
          <a:xfrm>
            <a:off x="7973568" y="3977640"/>
            <a:ext cx="822960" cy="82296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32" name="Text 30"/>
          <p:cNvSpPr/>
          <p:nvPr/>
        </p:nvSpPr>
        <p:spPr>
          <a:xfrm>
            <a:off x="7973568" y="39776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🛡️</a:t>
            </a:r>
            <a:endParaRPr lang="en-US" sz="2800" dirty="0"/>
          </a:p>
        </p:txBody>
      </p:sp>
      <p:sp>
        <p:nvSpPr>
          <p:cNvPr id="33" name="Text 31"/>
          <p:cNvSpPr/>
          <p:nvPr/>
        </p:nvSpPr>
        <p:spPr>
          <a:xfrm>
            <a:off x="8961120" y="3867912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sistema inmune</a:t>
            </a:r>
            <a:endParaRPr lang="en-US" sz="1450" dirty="0"/>
          </a:p>
        </p:txBody>
      </p:sp>
      <p:sp>
        <p:nvSpPr>
          <p:cNvPr id="34" name="Text 32"/>
          <p:cNvSpPr/>
          <p:nvPr/>
        </p:nvSpPr>
        <p:spPr>
          <a:xfrm>
            <a:off x="8961120" y="4297680"/>
            <a:ext cx="2057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aprende a reconocer virus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Desarrollo Creativo · Grado Sexto · Ciclo 6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D3F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flipV="1">
            <a:off x="822960" y="640080"/>
            <a:ext cx="1005840" cy="274320"/>
          </a:xfrm>
          <a:prstGeom prst="line">
            <a:avLst/>
          </a:prstGeom>
          <a:noFill/>
          <a:ln w="19050">
            <a:solidFill>
              <a:srgbClr val="97BC62">
                <a:alpha val="4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914400"/>
            <a:ext cx="548640" cy="822960"/>
          </a:xfrm>
          <a:prstGeom prst="line">
            <a:avLst/>
          </a:prstGeom>
          <a:noFill/>
          <a:ln w="19050">
            <a:solidFill>
              <a:srgbClr val="97BC62">
                <a:alpha val="4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828800" y="640080"/>
            <a:ext cx="731520" cy="822960"/>
          </a:xfrm>
          <a:prstGeom prst="line">
            <a:avLst/>
          </a:prstGeom>
          <a:noFill/>
          <a:ln w="19050">
            <a:solidFill>
              <a:srgbClr val="97BC62">
                <a:alpha val="4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flipV="1">
            <a:off x="457200" y="1737360"/>
            <a:ext cx="914400" cy="182880"/>
          </a:xfrm>
          <a:prstGeom prst="line">
            <a:avLst/>
          </a:prstGeom>
          <a:noFill/>
          <a:ln w="19050">
            <a:solidFill>
              <a:srgbClr val="97BC62">
                <a:alpha val="4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flipV="1">
            <a:off x="1371600" y="640080"/>
            <a:ext cx="457200" cy="1097280"/>
          </a:xfrm>
          <a:prstGeom prst="line">
            <a:avLst/>
          </a:prstGeom>
          <a:noFill/>
          <a:ln w="19050">
            <a:solidFill>
              <a:srgbClr val="97BC62">
                <a:alpha val="4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2668" y="864108"/>
            <a:ext cx="100584" cy="100584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8" name="Shape 6"/>
          <p:cNvSpPr/>
          <p:nvPr/>
        </p:nvSpPr>
        <p:spPr>
          <a:xfrm>
            <a:off x="1778508" y="589788"/>
            <a:ext cx="100584" cy="100584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9" name="Shape 7"/>
          <p:cNvSpPr/>
          <p:nvPr/>
        </p:nvSpPr>
        <p:spPr>
          <a:xfrm>
            <a:off x="1298448" y="1664208"/>
            <a:ext cx="146304" cy="146304"/>
          </a:xfrm>
          <a:prstGeom prst="ellipse">
            <a:avLst/>
          </a:prstGeom>
          <a:solidFill>
            <a:srgbClr val="F9A825"/>
          </a:solidFill>
          <a:ln/>
        </p:spPr>
      </p:sp>
      <p:sp>
        <p:nvSpPr>
          <p:cNvPr id="10" name="Shape 8"/>
          <p:cNvSpPr/>
          <p:nvPr/>
        </p:nvSpPr>
        <p:spPr>
          <a:xfrm>
            <a:off x="2510028" y="1412748"/>
            <a:ext cx="100584" cy="100584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11" name="Shape 9"/>
          <p:cNvSpPr/>
          <p:nvPr/>
        </p:nvSpPr>
        <p:spPr>
          <a:xfrm>
            <a:off x="406908" y="1869948"/>
            <a:ext cx="100584" cy="100584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12" name="Shape 10"/>
          <p:cNvSpPr/>
          <p:nvPr/>
        </p:nvSpPr>
        <p:spPr>
          <a:xfrm flipV="1">
            <a:off x="9875520" y="4599432"/>
            <a:ext cx="905256" cy="246888"/>
          </a:xfrm>
          <a:prstGeom prst="line">
            <a:avLst/>
          </a:prstGeom>
          <a:noFill/>
          <a:ln w="19050">
            <a:solidFill>
              <a:srgbClr val="97BC62">
                <a:alpha val="4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875520" y="4846320"/>
            <a:ext cx="493776" cy="740664"/>
          </a:xfrm>
          <a:prstGeom prst="line">
            <a:avLst/>
          </a:prstGeom>
          <a:noFill/>
          <a:ln w="19050">
            <a:solidFill>
              <a:srgbClr val="97BC62">
                <a:alpha val="4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780776" y="4599432"/>
            <a:ext cx="658368" cy="740664"/>
          </a:xfrm>
          <a:prstGeom prst="line">
            <a:avLst/>
          </a:prstGeom>
          <a:noFill/>
          <a:ln w="19050">
            <a:solidFill>
              <a:srgbClr val="97BC62">
                <a:alpha val="40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 flipV="1">
            <a:off x="9546336" y="5586984"/>
            <a:ext cx="822960" cy="164592"/>
          </a:xfrm>
          <a:prstGeom prst="line">
            <a:avLst/>
          </a:prstGeom>
          <a:noFill/>
          <a:ln w="19050">
            <a:solidFill>
              <a:srgbClr val="97BC62">
                <a:alpha val="40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 flipV="1">
            <a:off x="10369296" y="4599432"/>
            <a:ext cx="411480" cy="987552"/>
          </a:xfrm>
          <a:prstGeom prst="line">
            <a:avLst/>
          </a:prstGeom>
          <a:noFill/>
          <a:ln w="19050">
            <a:solidFill>
              <a:srgbClr val="97BC62">
                <a:alpha val="40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830257" y="4801057"/>
            <a:ext cx="90526" cy="90526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18" name="Shape 16"/>
          <p:cNvSpPr/>
          <p:nvPr/>
        </p:nvSpPr>
        <p:spPr>
          <a:xfrm>
            <a:off x="10735513" y="4554169"/>
            <a:ext cx="90526" cy="90526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19" name="Shape 17"/>
          <p:cNvSpPr/>
          <p:nvPr/>
        </p:nvSpPr>
        <p:spPr>
          <a:xfrm>
            <a:off x="10303459" y="5521147"/>
            <a:ext cx="131674" cy="131674"/>
          </a:xfrm>
          <a:prstGeom prst="ellipse">
            <a:avLst/>
          </a:prstGeom>
          <a:solidFill>
            <a:srgbClr val="F9A825"/>
          </a:solidFill>
          <a:ln/>
        </p:spPr>
      </p:sp>
      <p:sp>
        <p:nvSpPr>
          <p:cNvPr id="20" name="Shape 18"/>
          <p:cNvSpPr/>
          <p:nvPr/>
        </p:nvSpPr>
        <p:spPr>
          <a:xfrm>
            <a:off x="11393881" y="5294833"/>
            <a:ext cx="90526" cy="90526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21" name="Shape 19"/>
          <p:cNvSpPr/>
          <p:nvPr/>
        </p:nvSpPr>
        <p:spPr>
          <a:xfrm>
            <a:off x="9501073" y="5706313"/>
            <a:ext cx="90526" cy="90526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22" name="Text 20"/>
          <p:cNvSpPr/>
          <p:nvPr/>
        </p:nvSpPr>
        <p:spPr>
          <a:xfrm>
            <a:off x="0" y="1188720"/>
            <a:ext cx="121889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000000"/>
                </a:solidFill>
              </a:rPr>
              <a:t>🌿</a:t>
            </a:r>
            <a:endParaRPr lang="en-US" sz="3400" dirty="0"/>
          </a:p>
        </p:txBody>
      </p:sp>
      <p:sp>
        <p:nvSpPr>
          <p:cNvPr id="23" name="Text 21"/>
          <p:cNvSpPr/>
          <p:nvPr/>
        </p:nvSpPr>
        <p:spPr>
          <a:xfrm>
            <a:off x="1188720" y="2057400"/>
            <a:ext cx="978408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“Cada sistema que diseñaron hoy tiene algo</a:t>
            </a:r>
            <a:endParaRPr lang="en-US" sz="2400" dirty="0"/>
          </a:p>
          <a:p>
            <a:pPr algn="ctr" indent="0" marL="0">
              <a:lnSpc>
                <a:spcPct val="135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 común con las hormigas, con el tráfico,</a:t>
            </a:r>
            <a:endParaRPr lang="en-US" sz="2400" dirty="0"/>
          </a:p>
          <a:p>
            <a:pPr algn="ctr" indent="0" marL="0">
              <a:lnSpc>
                <a:spcPct val="135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 una bandada de pájaros.”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1371600" y="3977640"/>
            <a:ext cx="9418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Nadie programó el resultado final.</a:t>
            </a:r>
            <a:endParaRPr lang="en-US" sz="16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Surgió de reglas simples + retroalimentación.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4937760" y="5074920"/>
            <a:ext cx="2286000" cy="0"/>
          </a:xfrm>
          <a:prstGeom prst="line">
            <a:avLst/>
          </a:prstGeom>
          <a:noFill/>
          <a:ln w="19050">
            <a:solidFill>
              <a:srgbClr val="97BC6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371600" y="5257800"/>
            <a:ext cx="9418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FE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📓 Conserva tu cuaderno: será el punto de partida del Ciclo 7.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CFE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Desarrollo Creativo · Grado Sexto · Ciclo 6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FE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3291840" cy="384048"/>
          </a:xfrm>
          <a:prstGeom prst="roundRect">
            <a:avLst>
              <a:gd name="adj" fmla="val 50000"/>
            </a:avLst>
          </a:prstGeom>
          <a:solidFill>
            <a:srgbClr val="97BC62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02920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BIENVENIDA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05156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¡Bienvenidos de regreso! 🏖️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548640" y="1920240"/>
            <a:ext cx="66751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Durante las vacaciones estuviste en lugares, observaste situaciones, conviviste con personas y animales.
</a:t>
            </a:r>
            <a:pPr algn="l" indent="0" marL="0">
              <a:lnSpc>
                <a:spcPct val="125000"/>
              </a:lnSpc>
              <a:buNone/>
            </a:pPr>
            <a:r>
              <a:rPr lang="en-US" sz="160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saberlo, probablemente viste sistemas adaptativos en acción.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3977640"/>
            <a:ext cx="6675120" cy="1737360"/>
          </a:xfrm>
          <a:prstGeom prst="roundRect">
            <a:avLst>
              <a:gd name="adj" fmla="val 5263"/>
            </a:avLst>
          </a:prstGeom>
          <a:solidFill>
            <a:srgbClr val="F2F7ED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4160520"/>
            <a:ext cx="6217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💭  ¿Recuerdas algo así?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22960" y="4526280"/>
            <a:ext cx="62179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400" i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“Una bandada de pájaros que cambia de dirección sin que nadie la dirija… un juego donde el rival aprende de tus movimientos…”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818120" y="1371600"/>
            <a:ext cx="1371600" cy="137160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10" name="Text 8"/>
          <p:cNvSpPr/>
          <p:nvPr/>
        </p:nvSpPr>
        <p:spPr>
          <a:xfrm>
            <a:off x="7818120" y="137160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000000"/>
                </a:solidFill>
              </a:rPr>
              <a:t>🐦</a:t>
            </a:r>
            <a:endParaRPr lang="en-US" sz="4000" dirty="0"/>
          </a:p>
        </p:txBody>
      </p:sp>
      <p:sp>
        <p:nvSpPr>
          <p:cNvPr id="11" name="Text 9"/>
          <p:cNvSpPr/>
          <p:nvPr/>
        </p:nvSpPr>
        <p:spPr>
          <a:xfrm>
            <a:off x="7589520" y="278892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Bandada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9692640" y="1371600"/>
            <a:ext cx="1371600" cy="137160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13" name="Text 11"/>
          <p:cNvSpPr/>
          <p:nvPr/>
        </p:nvSpPr>
        <p:spPr>
          <a:xfrm>
            <a:off x="9692640" y="137160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000000"/>
                </a:solidFill>
              </a:rPr>
              <a:t>🚗</a:t>
            </a:r>
            <a:endParaRPr lang="en-US" sz="4000" dirty="0"/>
          </a:p>
        </p:txBody>
      </p:sp>
      <p:sp>
        <p:nvSpPr>
          <p:cNvPr id="14" name="Text 12"/>
          <p:cNvSpPr/>
          <p:nvPr/>
        </p:nvSpPr>
        <p:spPr>
          <a:xfrm>
            <a:off x="9464040" y="278892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Tráfico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818120" y="3383280"/>
            <a:ext cx="1371600" cy="137160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16" name="Text 14"/>
          <p:cNvSpPr/>
          <p:nvPr/>
        </p:nvSpPr>
        <p:spPr>
          <a:xfrm>
            <a:off x="7818120" y="338328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000000"/>
                </a:solidFill>
              </a:rPr>
              <a:t>👥</a:t>
            </a:r>
            <a:endParaRPr lang="en-US" sz="4000" dirty="0"/>
          </a:p>
        </p:txBody>
      </p:sp>
      <p:sp>
        <p:nvSpPr>
          <p:cNvPr id="17" name="Text 15"/>
          <p:cNvSpPr/>
          <p:nvPr/>
        </p:nvSpPr>
        <p:spPr>
          <a:xfrm>
            <a:off x="7589520" y="480060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fila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9692640" y="3383280"/>
            <a:ext cx="1371600" cy="137160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19" name="Text 17"/>
          <p:cNvSpPr/>
          <p:nvPr/>
        </p:nvSpPr>
        <p:spPr>
          <a:xfrm>
            <a:off x="9692640" y="338328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000000"/>
                </a:solidFill>
              </a:rPr>
              <a:t>🎮</a:t>
            </a:r>
            <a:endParaRPr lang="en-US" sz="4000" dirty="0"/>
          </a:p>
        </p:txBody>
      </p:sp>
      <p:sp>
        <p:nvSpPr>
          <p:cNvPr id="20" name="Text 18"/>
          <p:cNvSpPr/>
          <p:nvPr/>
        </p:nvSpPr>
        <p:spPr>
          <a:xfrm>
            <a:off x="9464040" y="480060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Videojuego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59893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Hoy vamos a convertir esa observación en un sistema propio, diseñado por ustedes.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Desarrollo Creativo · Grado Sexto · Ciclo 6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3291840" cy="384048"/>
          </a:xfrm>
          <a:prstGeom prst="roundRect">
            <a:avLst>
              <a:gd name="adj" fmla="val 50000"/>
            </a:avLst>
          </a:prstGeom>
          <a:solidFill>
            <a:srgbClr val="97BC62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02920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05156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¿Qué haremos hoy?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2103120"/>
            <a:ext cx="566928" cy="566928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210312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371600" y="2057400"/>
            <a:ext cx="6035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Bienvenida de regreso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371600" y="2423160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vimos en vacaciones?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32104" y="2670048"/>
            <a:ext cx="0" cy="274320"/>
          </a:xfrm>
          <a:prstGeom prst="line">
            <a:avLst/>
          </a:prstGeom>
          <a:noFill/>
          <a:ln w="19050">
            <a:solidFill>
              <a:srgbClr val="97BC62"/>
            </a:solidFill>
            <a:prstDash val="dash"/>
          </a:ln>
        </p:spPr>
      </p:sp>
      <p:sp>
        <p:nvSpPr>
          <p:cNvPr id="10" name="Shape 8"/>
          <p:cNvSpPr/>
          <p:nvPr/>
        </p:nvSpPr>
        <p:spPr>
          <a:xfrm>
            <a:off x="548640" y="2944368"/>
            <a:ext cx="566928" cy="566928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294436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371600" y="2898648"/>
            <a:ext cx="6035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Reconexión con los conceptos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371600" y="3264408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Repaso breve con ejemplos cotidianos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32104" y="3511296"/>
            <a:ext cx="0" cy="274320"/>
          </a:xfrm>
          <a:prstGeom prst="line">
            <a:avLst/>
          </a:prstGeom>
          <a:noFill/>
          <a:ln w="19050">
            <a:solidFill>
              <a:srgbClr val="97BC62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548640" y="3785616"/>
            <a:ext cx="566928" cy="566928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16" name="Text 14"/>
          <p:cNvSpPr/>
          <p:nvPr/>
        </p:nvSpPr>
        <p:spPr>
          <a:xfrm>
            <a:off x="548640" y="3785616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371600" y="3739896"/>
            <a:ext cx="6035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Formación de parejas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371600" y="4105656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Elección del sistema a diseñar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832104" y="4352544"/>
            <a:ext cx="0" cy="274320"/>
          </a:xfrm>
          <a:prstGeom prst="line">
            <a:avLst/>
          </a:prstGeom>
          <a:noFill/>
          <a:ln w="19050">
            <a:solidFill>
              <a:srgbClr val="97BC62"/>
            </a:solidFill>
            <a:prstDash val="dash"/>
          </a:ln>
        </p:spPr>
      </p:sp>
      <p:sp>
        <p:nvSpPr>
          <p:cNvPr id="20" name="Shape 18"/>
          <p:cNvSpPr/>
          <p:nvPr/>
        </p:nvSpPr>
        <p:spPr>
          <a:xfrm>
            <a:off x="548640" y="4626864"/>
            <a:ext cx="566928" cy="566928"/>
          </a:xfrm>
          <a:prstGeom prst="ellipse">
            <a:avLst/>
          </a:prstGeom>
          <a:solidFill>
            <a:srgbClr val="F9A825"/>
          </a:solidFill>
          <a:ln/>
        </p:spPr>
      </p:sp>
      <p:sp>
        <p:nvSpPr>
          <p:cNvPr id="21" name="Text 19"/>
          <p:cNvSpPr/>
          <p:nvPr/>
        </p:nvSpPr>
        <p:spPr>
          <a:xfrm>
            <a:off x="548640" y="4626864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1371600" y="4581144"/>
            <a:ext cx="6035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Diseño en el Cuaderno Creativo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371600" y="4946904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Agentes, reglas, retroalimentación y dibujo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832104" y="5193792"/>
            <a:ext cx="0" cy="274320"/>
          </a:xfrm>
          <a:prstGeom prst="line">
            <a:avLst/>
          </a:prstGeom>
          <a:noFill/>
          <a:ln w="19050">
            <a:solidFill>
              <a:srgbClr val="97BC6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48640" y="5468112"/>
            <a:ext cx="566928" cy="566928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26" name="Text 24"/>
          <p:cNvSpPr/>
          <p:nvPr/>
        </p:nvSpPr>
        <p:spPr>
          <a:xfrm>
            <a:off x="548640" y="546811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1371600" y="5422392"/>
            <a:ext cx="6035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Socialización y cierre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371600" y="5788152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Compartimos nuestros sistemas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 flipV="1">
            <a:off x="8778240" y="1984248"/>
            <a:ext cx="1106424" cy="301752"/>
          </a:xfrm>
          <a:prstGeom prst="line">
            <a:avLst/>
          </a:prstGeom>
          <a:noFill/>
          <a:ln w="19050">
            <a:solidFill>
              <a:srgbClr val="97BC62">
                <a:alpha val="5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778240" y="2286000"/>
            <a:ext cx="603504" cy="905256"/>
          </a:xfrm>
          <a:prstGeom prst="line">
            <a:avLst/>
          </a:prstGeom>
          <a:noFill/>
          <a:ln w="19050">
            <a:solidFill>
              <a:srgbClr val="97BC62">
                <a:alpha val="5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884664" y="1984248"/>
            <a:ext cx="804672" cy="905256"/>
          </a:xfrm>
          <a:prstGeom prst="line">
            <a:avLst/>
          </a:prstGeom>
          <a:noFill/>
          <a:ln w="19050">
            <a:solidFill>
              <a:srgbClr val="97BC62">
                <a:alpha val="5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 flipV="1">
            <a:off x="8375904" y="3191256"/>
            <a:ext cx="1005840" cy="201168"/>
          </a:xfrm>
          <a:prstGeom prst="line">
            <a:avLst/>
          </a:prstGeom>
          <a:noFill/>
          <a:ln w="19050">
            <a:solidFill>
              <a:srgbClr val="97BC62">
                <a:alpha val="5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 flipV="1">
            <a:off x="9381744" y="1984248"/>
            <a:ext cx="502920" cy="1207008"/>
          </a:xfrm>
          <a:prstGeom prst="line">
            <a:avLst/>
          </a:prstGeom>
          <a:noFill/>
          <a:ln w="19050">
            <a:solidFill>
              <a:srgbClr val="97BC62">
                <a:alpha val="5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722919" y="2230679"/>
            <a:ext cx="110642" cy="110642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35" name="Shape 33"/>
          <p:cNvSpPr/>
          <p:nvPr/>
        </p:nvSpPr>
        <p:spPr>
          <a:xfrm>
            <a:off x="9829343" y="1928927"/>
            <a:ext cx="110642" cy="110642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36" name="Shape 34"/>
          <p:cNvSpPr/>
          <p:nvPr/>
        </p:nvSpPr>
        <p:spPr>
          <a:xfrm>
            <a:off x="9301277" y="3110789"/>
            <a:ext cx="160934" cy="160934"/>
          </a:xfrm>
          <a:prstGeom prst="ellipse">
            <a:avLst/>
          </a:prstGeom>
          <a:solidFill>
            <a:srgbClr val="F9A825"/>
          </a:solidFill>
          <a:ln/>
        </p:spPr>
      </p:sp>
      <p:sp>
        <p:nvSpPr>
          <p:cNvPr id="37" name="Shape 35"/>
          <p:cNvSpPr/>
          <p:nvPr/>
        </p:nvSpPr>
        <p:spPr>
          <a:xfrm>
            <a:off x="10634015" y="2834183"/>
            <a:ext cx="110642" cy="110642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38" name="Shape 36"/>
          <p:cNvSpPr/>
          <p:nvPr/>
        </p:nvSpPr>
        <p:spPr>
          <a:xfrm>
            <a:off x="8320583" y="3337103"/>
            <a:ext cx="110642" cy="110642"/>
          </a:xfrm>
          <a:prstGeom prst="ellipse">
            <a:avLst/>
          </a:prstGeom>
          <a:solidFill>
            <a:srgbClr val="97BC62"/>
          </a:solidFill>
          <a:ln/>
        </p:spPr>
      </p:sp>
      <p:sp>
        <p:nvSpPr>
          <p:cNvPr id="39" name="Shape 37"/>
          <p:cNvSpPr/>
          <p:nvPr/>
        </p:nvSpPr>
        <p:spPr>
          <a:xfrm>
            <a:off x="8138160" y="4389120"/>
            <a:ext cx="3474720" cy="1737360"/>
          </a:xfrm>
          <a:prstGeom prst="roundRect">
            <a:avLst>
              <a:gd name="adj" fmla="val 6316"/>
            </a:avLst>
          </a:prstGeom>
          <a:solidFill>
            <a:srgbClr val="1D3F1E"/>
          </a:solidFill>
          <a:ln/>
        </p:spPr>
      </p:sp>
      <p:sp>
        <p:nvSpPr>
          <p:cNvPr id="40" name="Text 38"/>
          <p:cNvSpPr/>
          <p:nvPr/>
        </p:nvSpPr>
        <p:spPr>
          <a:xfrm>
            <a:off x="8366760" y="457200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⏱️ 80 minutos</a:t>
            </a:r>
            <a:endParaRPr lang="en-US" sz="1800" dirty="0"/>
          </a:p>
        </p:txBody>
      </p:sp>
      <p:sp>
        <p:nvSpPr>
          <p:cNvPr id="41" name="Text 39"/>
          <p:cNvSpPr/>
          <p:nvPr/>
        </p:nvSpPr>
        <p:spPr>
          <a:xfrm>
            <a:off x="8366760" y="502920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👥 Trabajo en parejas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8366760" y="548640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FE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📓 Producto: diseño en el Cuaderno Creativo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Desarrollo Creativo · Grado Sexto · Ciclo 6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3291840" cy="384048"/>
          </a:xfrm>
          <a:prstGeom prst="roundRect">
            <a:avLst>
              <a:gd name="adj" fmla="val 50000"/>
            </a:avLst>
          </a:prstGeom>
          <a:solidFill>
            <a:srgbClr val="F9A825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02920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RECORDEMOS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05156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Los conceptos del período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2057400"/>
            <a:ext cx="5257800" cy="3566160"/>
          </a:xfrm>
          <a:prstGeom prst="roundRect">
            <a:avLst>
              <a:gd name="adj" fmla="val 3077"/>
            </a:avLst>
          </a:prstGeom>
          <a:solidFill>
            <a:srgbClr val="F2F7ED"/>
          </a:solidFill>
          <a:ln/>
        </p:spPr>
      </p:sp>
      <p:sp>
        <p:nvSpPr>
          <p:cNvPr id="6" name="Shape 4"/>
          <p:cNvSpPr/>
          <p:nvPr/>
        </p:nvSpPr>
        <p:spPr>
          <a:xfrm>
            <a:off x="868680" y="2377440"/>
            <a:ext cx="914400" cy="91440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237744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dirty="0">
                <a:solidFill>
                  <a:srgbClr val="000000"/>
                </a:solidFill>
              </a:rPr>
              <a:t>🔗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868680" y="3429000"/>
            <a:ext cx="4617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D3F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Sistema Adaptativo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68680" y="3977640"/>
            <a:ext cx="4617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conjunto de partes que se relacionan entre sí y que cambia su comportamiento según lo que pasa a su alrededor. Aprende de la experiencia.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989320" y="2057400"/>
            <a:ext cx="5257800" cy="3566160"/>
          </a:xfrm>
          <a:prstGeom prst="roundRect">
            <a:avLst>
              <a:gd name="adj" fmla="val 3077"/>
            </a:avLst>
          </a:prstGeom>
          <a:solidFill>
            <a:srgbClr val="F2F7ED"/>
          </a:solidFill>
          <a:ln/>
        </p:spPr>
      </p:sp>
      <p:sp>
        <p:nvSpPr>
          <p:cNvPr id="11" name="Shape 9"/>
          <p:cNvSpPr/>
          <p:nvPr/>
        </p:nvSpPr>
        <p:spPr>
          <a:xfrm>
            <a:off x="6309360" y="2377440"/>
            <a:ext cx="914400" cy="91440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12" name="Text 10"/>
          <p:cNvSpPr/>
          <p:nvPr/>
        </p:nvSpPr>
        <p:spPr>
          <a:xfrm>
            <a:off x="6309360" y="237744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dirty="0">
                <a:solidFill>
                  <a:srgbClr val="000000"/>
                </a:solidFill>
              </a:rPr>
              <a:t>🧩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6309360" y="3429000"/>
            <a:ext cx="4617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D3F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Agentes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6309360" y="3977640"/>
            <a:ext cx="4617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una de las partes que participan en el sistema. Cada agente sigue reglas simples y decide su propio comportamiento.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Desarrollo Creativo · Grado Sexto · Ciclo 6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3291840" cy="384048"/>
          </a:xfrm>
          <a:prstGeom prst="roundRect">
            <a:avLst>
              <a:gd name="adj" fmla="val 50000"/>
            </a:avLst>
          </a:prstGeom>
          <a:solidFill>
            <a:srgbClr val="F9A825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02920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RECORDEMOS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051560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 las reglas simples… a lo complejo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48640" y="2057400"/>
            <a:ext cx="5257800" cy="3566160"/>
          </a:xfrm>
          <a:prstGeom prst="roundRect">
            <a:avLst>
              <a:gd name="adj" fmla="val 3077"/>
            </a:avLst>
          </a:prstGeom>
          <a:solidFill>
            <a:srgbClr val="F2F7ED"/>
          </a:solidFill>
          <a:ln/>
        </p:spPr>
      </p:sp>
      <p:sp>
        <p:nvSpPr>
          <p:cNvPr id="6" name="Shape 4"/>
          <p:cNvSpPr/>
          <p:nvPr/>
        </p:nvSpPr>
        <p:spPr>
          <a:xfrm>
            <a:off x="868680" y="2377440"/>
            <a:ext cx="914400" cy="91440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237744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dirty="0">
                <a:solidFill>
                  <a:srgbClr val="000000"/>
                </a:solidFill>
              </a:rPr>
              <a:t>🔁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868680" y="3429000"/>
            <a:ext cx="4617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D3F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Retroalimentación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68680" y="3977640"/>
            <a:ext cx="4617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información que el entorno le devuelve al sistema después de cada acción, y que usa para ajustarse.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989320" y="2057400"/>
            <a:ext cx="5257800" cy="3566160"/>
          </a:xfrm>
          <a:prstGeom prst="roundRect">
            <a:avLst>
              <a:gd name="adj" fmla="val 3077"/>
            </a:avLst>
          </a:prstGeom>
          <a:solidFill>
            <a:srgbClr val="FBEFD1"/>
          </a:solidFill>
          <a:ln/>
        </p:spPr>
      </p:sp>
      <p:sp>
        <p:nvSpPr>
          <p:cNvPr id="11" name="Shape 9"/>
          <p:cNvSpPr/>
          <p:nvPr/>
        </p:nvSpPr>
        <p:spPr>
          <a:xfrm>
            <a:off x="6309360" y="2377440"/>
            <a:ext cx="914400" cy="91440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12" name="Text 10"/>
          <p:cNvSpPr/>
          <p:nvPr/>
        </p:nvSpPr>
        <p:spPr>
          <a:xfrm>
            <a:off x="6309360" y="237744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dirty="0">
                <a:solidFill>
                  <a:srgbClr val="000000"/>
                </a:solidFill>
              </a:rPr>
              <a:t>✨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6309360" y="3429000"/>
            <a:ext cx="4617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D3F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Comportamiento Emergente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6309360" y="3977640"/>
            <a:ext cx="4617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complejo que surge solo de reglas simples repetidas entre muchos agentes. Nadie lo programó directamente — aparece solo.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Desarrollo Creativo · Grado Sexto · Ciclo 6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D3F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3291840" cy="384048"/>
          </a:xfrm>
          <a:prstGeom prst="roundRect">
            <a:avLst>
              <a:gd name="adj" fmla="val 50000"/>
            </a:avLst>
          </a:prstGeom>
          <a:solidFill>
            <a:srgbClr val="F9A825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02920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 COTIDIANO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097280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🚦  El tráfico de una ciudad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6949440" cy="1234440"/>
          </a:xfrm>
          <a:prstGeom prst="roundRect">
            <a:avLst>
              <a:gd name="adj" fmla="val 7407"/>
            </a:avLst>
          </a:prstGeom>
          <a:solidFill>
            <a:srgbClr val="24471F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395728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Agentes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22960" y="2761488"/>
            <a:ext cx="6400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E7F0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Miles de conductores, cada uno con su propio auto.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48640" y="3657600"/>
            <a:ext cx="6949440" cy="1234440"/>
          </a:xfrm>
          <a:prstGeom prst="roundRect">
            <a:avLst>
              <a:gd name="adj" fmla="val 7407"/>
            </a:avLst>
          </a:prstGeom>
          <a:solidFill>
            <a:srgbClr val="24471F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3767328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Reglas simples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4133088"/>
            <a:ext cx="6400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E7F0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“Si el de adelante frena, yo freno. Si hay espacio, avanzo.”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48640" y="5029200"/>
            <a:ext cx="6949440" cy="1234440"/>
          </a:xfrm>
          <a:prstGeom prst="roundRect">
            <a:avLst>
              <a:gd name="adj" fmla="val 7407"/>
            </a:avLst>
          </a:prstGeom>
          <a:solidFill>
            <a:srgbClr val="24471F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5138928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Comportamiento emergente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22960" y="5504688"/>
            <a:ext cx="6400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E7F0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flujo fluido o el trancón — nadie lo diseñó; surge de millones de decisiones pequeñas.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503920" y="1828800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🚗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9326880" y="2514600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🚗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8503920" y="3017520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🚗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9326880" y="3931920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🚗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8503920" y="4160520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🚗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9326880" y="5120640"/>
            <a:ext cx="822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🚗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8321040" y="580644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CFE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atasco es un patrón que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i="1" dirty="0">
                <a:solidFill>
                  <a:srgbClr val="CFE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nadie programó directamente.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CFE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Desarrollo Creativo · Grado Sexto · Ciclo 6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FE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D3F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3291840" cy="384048"/>
          </a:xfrm>
          <a:prstGeom prst="roundRect">
            <a:avLst>
              <a:gd name="adj" fmla="val 50000"/>
            </a:avLst>
          </a:prstGeom>
          <a:solidFill>
            <a:srgbClr val="F9A825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02920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 COTIDIANO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097280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🐜  El hormiguero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6949440" cy="1234440"/>
          </a:xfrm>
          <a:prstGeom prst="roundRect">
            <a:avLst>
              <a:gd name="adj" fmla="val 7407"/>
            </a:avLst>
          </a:prstGeom>
          <a:solidFill>
            <a:srgbClr val="24471F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395728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Agentes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22960" y="2761488"/>
            <a:ext cx="6400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E7F0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Cientos de hormigas, cada una explorando el terreno.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48640" y="3657600"/>
            <a:ext cx="6949440" cy="1234440"/>
          </a:xfrm>
          <a:prstGeom prst="roundRect">
            <a:avLst>
              <a:gd name="adj" fmla="val 7407"/>
            </a:avLst>
          </a:prstGeom>
          <a:solidFill>
            <a:srgbClr val="24471F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3767328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Reglas simples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4133088"/>
            <a:ext cx="6400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E7F0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“Si encuentro comida, dejo un rastro de feromona al volver. Si siento un rastro fuerte, lo sigo.”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48640" y="5029200"/>
            <a:ext cx="6949440" cy="1234440"/>
          </a:xfrm>
          <a:prstGeom prst="roundRect">
            <a:avLst>
              <a:gd name="adj" fmla="val 7407"/>
            </a:avLst>
          </a:prstGeom>
          <a:solidFill>
            <a:srgbClr val="24471F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5138928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Comportamiento emergente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22960" y="5504688"/>
            <a:ext cx="6400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E7F0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camino más corto entre el hormiguero y la comida — nadie lo calculó; emergió de miles de rastros.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503920" y="19202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🐜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9052560" y="23774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🐜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9326880" y="29260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🐜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9144000" y="34747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🐜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9509760" y="39319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🐜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9966960" y="42976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🐜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9966960" y="48463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👑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8321040" y="5623560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CFE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Miles de rastros forman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i="1" dirty="0">
                <a:solidFill>
                  <a:srgbClr val="CFE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camino más eficiente.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CFE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Desarrollo Creativo · Grado Sexto · Ciclo 6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FE0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3291840" cy="384048"/>
          </a:xfrm>
          <a:prstGeom prst="roundRect">
            <a:avLst>
              <a:gd name="adj" fmla="val 50000"/>
            </a:avLst>
          </a:prstGeom>
          <a:solidFill>
            <a:srgbClr val="97BC62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02920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TUS VACACIONES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05156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Sistemas adaptativos que quizás viste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2103120"/>
            <a:ext cx="2514600" cy="3566160"/>
          </a:xfrm>
          <a:prstGeom prst="roundRect">
            <a:avLst>
              <a:gd name="adj" fmla="val 4364"/>
            </a:avLst>
          </a:prstGeom>
          <a:solidFill>
            <a:srgbClr val="F2F7ED"/>
          </a:solidFill>
          <a:ln/>
        </p:spPr>
      </p:sp>
      <p:sp>
        <p:nvSpPr>
          <p:cNvPr id="6" name="Shape 4"/>
          <p:cNvSpPr/>
          <p:nvPr/>
        </p:nvSpPr>
        <p:spPr>
          <a:xfrm>
            <a:off x="1394460" y="2377440"/>
            <a:ext cx="822960" cy="82296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7" name="Text 5"/>
          <p:cNvSpPr/>
          <p:nvPr/>
        </p:nvSpPr>
        <p:spPr>
          <a:xfrm>
            <a:off x="1394460" y="23774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dirty="0">
                <a:solidFill>
                  <a:srgbClr val="000000"/>
                </a:solidFill>
              </a:rPr>
              <a:t>🐦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685800" y="3337560"/>
            <a:ext cx="2240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Bandada de pájaros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85800" y="4069080"/>
            <a:ext cx="22402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Cambia de dirección sin que nadie la dirija.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91840" y="2103120"/>
            <a:ext cx="2514600" cy="3566160"/>
          </a:xfrm>
          <a:prstGeom prst="roundRect">
            <a:avLst>
              <a:gd name="adj" fmla="val 4364"/>
            </a:avLst>
          </a:prstGeom>
          <a:solidFill>
            <a:srgbClr val="F2F7ED"/>
          </a:solidFill>
          <a:ln/>
        </p:spPr>
      </p:sp>
      <p:sp>
        <p:nvSpPr>
          <p:cNvPr id="11" name="Shape 9"/>
          <p:cNvSpPr/>
          <p:nvPr/>
        </p:nvSpPr>
        <p:spPr>
          <a:xfrm>
            <a:off x="4137660" y="2377440"/>
            <a:ext cx="822960" cy="82296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12" name="Text 10"/>
          <p:cNvSpPr/>
          <p:nvPr/>
        </p:nvSpPr>
        <p:spPr>
          <a:xfrm>
            <a:off x="4137660" y="23774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dirty="0">
                <a:solidFill>
                  <a:srgbClr val="000000"/>
                </a:solidFill>
              </a:rPr>
              <a:t>👥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3429000" y="3337560"/>
            <a:ext cx="2240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fila o multitud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3429000" y="4069080"/>
            <a:ext cx="22402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reorganiza sola cuando alguien se mueve.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035040" y="2103120"/>
            <a:ext cx="2514600" cy="3566160"/>
          </a:xfrm>
          <a:prstGeom prst="roundRect">
            <a:avLst>
              <a:gd name="adj" fmla="val 4364"/>
            </a:avLst>
          </a:prstGeom>
          <a:solidFill>
            <a:srgbClr val="F2F7ED"/>
          </a:solidFill>
          <a:ln/>
        </p:spPr>
      </p:sp>
      <p:sp>
        <p:nvSpPr>
          <p:cNvPr id="16" name="Shape 14"/>
          <p:cNvSpPr/>
          <p:nvPr/>
        </p:nvSpPr>
        <p:spPr>
          <a:xfrm>
            <a:off x="6880860" y="2377440"/>
            <a:ext cx="822960" cy="82296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17" name="Text 15"/>
          <p:cNvSpPr/>
          <p:nvPr/>
        </p:nvSpPr>
        <p:spPr>
          <a:xfrm>
            <a:off x="6880860" y="23774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dirty="0">
                <a:solidFill>
                  <a:srgbClr val="000000"/>
                </a:solidFill>
              </a:rPr>
              <a:t>📱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6172200" y="3337560"/>
            <a:ext cx="2240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red social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6172200" y="4069080"/>
            <a:ext cx="22402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contenidos se comparten o se ignoran.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8778240" y="2103120"/>
            <a:ext cx="2514600" cy="3566160"/>
          </a:xfrm>
          <a:prstGeom prst="roundRect">
            <a:avLst>
              <a:gd name="adj" fmla="val 4364"/>
            </a:avLst>
          </a:prstGeom>
          <a:solidFill>
            <a:srgbClr val="F2F7ED"/>
          </a:solidFill>
          <a:ln/>
        </p:spPr>
      </p:sp>
      <p:sp>
        <p:nvSpPr>
          <p:cNvPr id="21" name="Shape 19"/>
          <p:cNvSpPr/>
          <p:nvPr/>
        </p:nvSpPr>
        <p:spPr>
          <a:xfrm>
            <a:off x="9624060" y="2377440"/>
            <a:ext cx="822960" cy="82296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22" name="Text 20"/>
          <p:cNvSpPr/>
          <p:nvPr/>
        </p:nvSpPr>
        <p:spPr>
          <a:xfrm>
            <a:off x="9624060" y="23774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dirty="0">
                <a:solidFill>
                  <a:srgbClr val="000000"/>
                </a:solidFill>
              </a:rPr>
              <a:t>🎮</a:t>
            </a:r>
            <a:endParaRPr lang="en-US" sz="3000" dirty="0"/>
          </a:p>
        </p:txBody>
      </p:sp>
      <p:sp>
        <p:nvSpPr>
          <p:cNvPr id="23" name="Text 21"/>
          <p:cNvSpPr/>
          <p:nvPr/>
        </p:nvSpPr>
        <p:spPr>
          <a:xfrm>
            <a:off x="8915400" y="3337560"/>
            <a:ext cx="2240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videojuego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8915400" y="4069080"/>
            <a:ext cx="22402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rival ajusta su estrategia según cómo juegas.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48640" y="59436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Ninguna respuesta es incorrecta: todo lo que viviste puede ser un sistema adaptativo.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Desarrollo Creativo · Grado Sexto · Ciclo 6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3291840" cy="384048"/>
          </a:xfrm>
          <a:prstGeom prst="roundRect">
            <a:avLst>
              <a:gd name="adj" fmla="val 50000"/>
            </a:avLst>
          </a:prstGeom>
          <a:solidFill>
            <a:srgbClr val="F9A825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02920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PASO MÁS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051560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¿Dónde está lo emergente?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48640" y="2057400"/>
            <a:ext cx="685800" cy="68580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20574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🐦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417320" y="2039112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Bandada de pájaros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4434840" y="2075688"/>
            <a:ext cx="7223760" cy="621792"/>
          </a:xfrm>
          <a:prstGeom prst="roundRect">
            <a:avLst>
              <a:gd name="adj" fmla="val 11765"/>
            </a:avLst>
          </a:prstGeom>
          <a:solidFill>
            <a:srgbClr val="F2F7ED"/>
          </a:solidFill>
          <a:ln/>
        </p:spPr>
      </p:sp>
      <p:sp>
        <p:nvSpPr>
          <p:cNvPr id="9" name="Text 7"/>
          <p:cNvSpPr/>
          <p:nvPr/>
        </p:nvSpPr>
        <p:spPr>
          <a:xfrm>
            <a:off x="4617720" y="2075688"/>
            <a:ext cx="69037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La forma en “V” que nadie diseñó, solo siguiendo al vecino.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3017520"/>
            <a:ext cx="685800" cy="68580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301752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👥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1417320" y="2999232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Fila que se reorganiza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4434840" y="3035808"/>
            <a:ext cx="7223760" cy="621792"/>
          </a:xfrm>
          <a:prstGeom prst="roundRect">
            <a:avLst>
              <a:gd name="adj" fmla="val 11765"/>
            </a:avLst>
          </a:prstGeom>
          <a:solidFill>
            <a:srgbClr val="F2F7ED"/>
          </a:solidFill>
          <a:ln/>
        </p:spPr>
      </p:sp>
      <p:sp>
        <p:nvSpPr>
          <p:cNvPr id="14" name="Text 12"/>
          <p:cNvSpPr/>
          <p:nvPr/>
        </p:nvSpPr>
        <p:spPr>
          <a:xfrm>
            <a:off x="4617720" y="3035808"/>
            <a:ext cx="69037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El orden nuevo del grupo, sin que nadie dé instrucciones.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48640" y="3977640"/>
            <a:ext cx="685800" cy="68580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16" name="Text 14"/>
          <p:cNvSpPr/>
          <p:nvPr/>
        </p:nvSpPr>
        <p:spPr>
          <a:xfrm>
            <a:off x="548640" y="397764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📱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1417320" y="3959352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Tendencia en redes sociales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4434840" y="3995928"/>
            <a:ext cx="7223760" cy="621792"/>
          </a:xfrm>
          <a:prstGeom prst="roundRect">
            <a:avLst>
              <a:gd name="adj" fmla="val 11765"/>
            </a:avLst>
          </a:prstGeom>
          <a:solidFill>
            <a:srgbClr val="F2F7ED"/>
          </a:solidFill>
          <a:ln/>
        </p:spPr>
      </p:sp>
      <p:sp>
        <p:nvSpPr>
          <p:cNvPr id="19" name="Text 17"/>
          <p:cNvSpPr/>
          <p:nvPr/>
        </p:nvSpPr>
        <p:spPr>
          <a:xfrm>
            <a:off x="4617720" y="3995928"/>
            <a:ext cx="69037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Un tema se vuelve viral sin que nadie lo haya programado.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48640" y="4937760"/>
            <a:ext cx="685800" cy="68580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21" name="Text 19"/>
          <p:cNvSpPr/>
          <p:nvPr/>
        </p:nvSpPr>
        <p:spPr>
          <a:xfrm>
            <a:off x="548640" y="493776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🎮</a:t>
            </a:r>
            <a:endParaRPr lang="en-US" sz="2600" dirty="0"/>
          </a:p>
        </p:txBody>
      </p:sp>
      <p:sp>
        <p:nvSpPr>
          <p:cNvPr id="22" name="Text 20"/>
          <p:cNvSpPr/>
          <p:nvPr/>
        </p:nvSpPr>
        <p:spPr>
          <a:xfrm>
            <a:off x="1417320" y="4919472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D3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Rival de videojuego</a:t>
            </a:r>
            <a:endParaRPr lang="en-US" sz="1450" dirty="0"/>
          </a:p>
        </p:txBody>
      </p:sp>
      <p:sp>
        <p:nvSpPr>
          <p:cNvPr id="23" name="Shape 21"/>
          <p:cNvSpPr/>
          <p:nvPr/>
        </p:nvSpPr>
        <p:spPr>
          <a:xfrm>
            <a:off x="4434840" y="4956048"/>
            <a:ext cx="7223760" cy="621792"/>
          </a:xfrm>
          <a:prstGeom prst="roundRect">
            <a:avLst>
              <a:gd name="adj" fmla="val 11765"/>
            </a:avLst>
          </a:prstGeom>
          <a:solidFill>
            <a:srgbClr val="F2F7ED"/>
          </a:solidFill>
          <a:ln/>
        </p:spPr>
      </p:sp>
      <p:sp>
        <p:nvSpPr>
          <p:cNvPr id="24" name="Text 22"/>
          <p:cNvSpPr/>
          <p:nvPr/>
        </p:nvSpPr>
        <p:spPr>
          <a:xfrm>
            <a:off x="4617720" y="4956048"/>
            <a:ext cx="69037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Cambia de estrategia como resultado de tus propias jugadas.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Desarrollo Creativo · Grado Sexto · Ciclo 6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127455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2026-07-14T03:30:54Z</dcterms:created>
  <dcterms:modified xsi:type="dcterms:W3CDTF">2026-07-14T03:30:54Z</dcterms:modified>
</cp:coreProperties>
</file>